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sldIdLst>
    <p:sldId id="306" r:id="rId5"/>
    <p:sldId id="307" r:id="rId6"/>
    <p:sldId id="308" r:id="rId7"/>
    <p:sldId id="314" r:id="rId8"/>
    <p:sldId id="309" r:id="rId9"/>
    <p:sldId id="315" r:id="rId10"/>
    <p:sldId id="316" r:id="rId11"/>
    <p:sldId id="317" r:id="rId12"/>
    <p:sldId id="318" r:id="rId13"/>
    <p:sldId id="319" r:id="rId14"/>
    <p:sldId id="320" r:id="rId15"/>
    <p:sldId id="311" r:id="rId16"/>
    <p:sldId id="3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4967" autoAdjust="0"/>
  </p:normalViewPr>
  <p:slideViewPr>
    <p:cSldViewPr snapToGrid="0">
      <p:cViewPr varScale="1">
        <p:scale>
          <a:sx n="97" d="100"/>
          <a:sy n="97" d="100"/>
        </p:scale>
        <p:origin x="696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212DE2-1CCF-492A-A636-E35ACFEFC8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05D6E8A-6913-47EA-A753-767FBAA82B50}">
      <dgm:prSet/>
      <dgm:spPr/>
      <dgm:t>
        <a:bodyPr/>
        <a:lstStyle/>
        <a:p>
          <a:r>
            <a:rPr lang="nl-NL" dirty="0"/>
            <a:t>OpenAI Gym Environments</a:t>
          </a:r>
          <a:endParaRPr lang="en-US" dirty="0"/>
        </a:p>
      </dgm:t>
    </dgm:pt>
    <dgm:pt modelId="{EE5D2576-7896-4539-9C10-EBAD267E50E4}" type="parTrans" cxnId="{A57B1E48-07D0-4CE6-A392-A68016A962F1}">
      <dgm:prSet/>
      <dgm:spPr/>
      <dgm:t>
        <a:bodyPr/>
        <a:lstStyle/>
        <a:p>
          <a:endParaRPr lang="en-US"/>
        </a:p>
      </dgm:t>
    </dgm:pt>
    <dgm:pt modelId="{7282E74A-1E57-47D0-9FA3-3E90A8B274A8}" type="sibTrans" cxnId="{A57B1E48-07D0-4CE6-A392-A68016A962F1}">
      <dgm:prSet/>
      <dgm:spPr/>
      <dgm:t>
        <a:bodyPr/>
        <a:lstStyle/>
        <a:p>
          <a:endParaRPr lang="en-US"/>
        </a:p>
      </dgm:t>
    </dgm:pt>
    <dgm:pt modelId="{BB60E5F2-F85A-484B-9336-CCE07D54059B}">
      <dgm:prSet/>
      <dgm:spPr/>
      <dgm:t>
        <a:bodyPr/>
        <a:lstStyle/>
        <a:p>
          <a:r>
            <a:rPr lang="nl-NL"/>
            <a:t>Actor Training</a:t>
          </a:r>
          <a:endParaRPr lang="en-US"/>
        </a:p>
      </dgm:t>
    </dgm:pt>
    <dgm:pt modelId="{E237B362-C1F5-45B4-A54E-AEF5D5D4F39B}" type="parTrans" cxnId="{D26BE4A7-0BA0-4269-8A09-FA462F1EC076}">
      <dgm:prSet/>
      <dgm:spPr/>
      <dgm:t>
        <a:bodyPr/>
        <a:lstStyle/>
        <a:p>
          <a:endParaRPr lang="en-US"/>
        </a:p>
      </dgm:t>
    </dgm:pt>
    <dgm:pt modelId="{74B610DA-73DB-48E6-B85D-0EB625CC29B2}" type="sibTrans" cxnId="{D26BE4A7-0BA0-4269-8A09-FA462F1EC076}">
      <dgm:prSet/>
      <dgm:spPr/>
      <dgm:t>
        <a:bodyPr/>
        <a:lstStyle/>
        <a:p>
          <a:endParaRPr lang="en-US"/>
        </a:p>
      </dgm:t>
    </dgm:pt>
    <dgm:pt modelId="{AC0D9B79-96D7-4225-ACC1-9308EDC6F295}">
      <dgm:prSet/>
      <dgm:spPr/>
      <dgm:t>
        <a:bodyPr/>
        <a:lstStyle/>
        <a:p>
          <a:r>
            <a:rPr lang="nl-NL"/>
            <a:t>Model Evaluation</a:t>
          </a:r>
          <a:endParaRPr lang="en-US"/>
        </a:p>
      </dgm:t>
    </dgm:pt>
    <dgm:pt modelId="{CA0B17D0-3098-40B1-B281-5C67C6DAA12C}" type="parTrans" cxnId="{3CC227FE-BB36-44CF-A81E-EBB9C91F5BA2}">
      <dgm:prSet/>
      <dgm:spPr/>
      <dgm:t>
        <a:bodyPr/>
        <a:lstStyle/>
        <a:p>
          <a:endParaRPr lang="en-US"/>
        </a:p>
      </dgm:t>
    </dgm:pt>
    <dgm:pt modelId="{AE46CA63-4F19-4B2D-89F5-A4748CB72C8B}" type="sibTrans" cxnId="{3CC227FE-BB36-44CF-A81E-EBB9C91F5BA2}">
      <dgm:prSet/>
      <dgm:spPr/>
      <dgm:t>
        <a:bodyPr/>
        <a:lstStyle/>
        <a:p>
          <a:endParaRPr lang="en-US"/>
        </a:p>
      </dgm:t>
    </dgm:pt>
    <dgm:pt modelId="{9596AFBB-E38F-4EC2-8AD3-56B0231635E5}" type="pres">
      <dgm:prSet presAssocID="{6D212DE2-1CCF-492A-A636-E35ACFEFC8A9}" presName="root" presStyleCnt="0">
        <dgm:presLayoutVars>
          <dgm:dir/>
          <dgm:resizeHandles val="exact"/>
        </dgm:presLayoutVars>
      </dgm:prSet>
      <dgm:spPr/>
    </dgm:pt>
    <dgm:pt modelId="{3BC4FBB7-6E97-431B-8AD3-5CD0C957107E}" type="pres">
      <dgm:prSet presAssocID="{605D6E8A-6913-47EA-A753-767FBAA82B50}" presName="compNode" presStyleCnt="0"/>
      <dgm:spPr/>
    </dgm:pt>
    <dgm:pt modelId="{16D69A29-0E42-4437-931E-2D9C9C9E555A}" type="pres">
      <dgm:prSet presAssocID="{605D6E8A-6913-47EA-A753-767FBAA82B50}" presName="bgRect" presStyleLbl="bgShp" presStyleIdx="0" presStyleCnt="3"/>
      <dgm:spPr/>
    </dgm:pt>
    <dgm:pt modelId="{51D07789-9AF1-4FD5-BA31-E48A57C14AA8}" type="pres">
      <dgm:prSet presAssocID="{605D6E8A-6913-47EA-A753-767FBAA82B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D6562558-6ADB-4AB3-AE78-3C24D0FD3FBD}" type="pres">
      <dgm:prSet presAssocID="{605D6E8A-6913-47EA-A753-767FBAA82B50}" presName="spaceRect" presStyleCnt="0"/>
      <dgm:spPr/>
    </dgm:pt>
    <dgm:pt modelId="{B63C6716-B388-4236-8363-C5F8AE2BED4B}" type="pres">
      <dgm:prSet presAssocID="{605D6E8A-6913-47EA-A753-767FBAA82B50}" presName="parTx" presStyleLbl="revTx" presStyleIdx="0" presStyleCnt="3">
        <dgm:presLayoutVars>
          <dgm:chMax val="0"/>
          <dgm:chPref val="0"/>
        </dgm:presLayoutVars>
      </dgm:prSet>
      <dgm:spPr/>
    </dgm:pt>
    <dgm:pt modelId="{3BEB7C5E-FD71-4F5B-A654-27461EE51963}" type="pres">
      <dgm:prSet presAssocID="{7282E74A-1E57-47D0-9FA3-3E90A8B274A8}" presName="sibTrans" presStyleCnt="0"/>
      <dgm:spPr/>
    </dgm:pt>
    <dgm:pt modelId="{60DBB964-0B8E-4432-9DC5-C911B437A7A4}" type="pres">
      <dgm:prSet presAssocID="{BB60E5F2-F85A-484B-9336-CCE07D54059B}" presName="compNode" presStyleCnt="0"/>
      <dgm:spPr/>
    </dgm:pt>
    <dgm:pt modelId="{2968D6FD-D350-4AFC-A965-6E9DFD802A34}" type="pres">
      <dgm:prSet presAssocID="{BB60E5F2-F85A-484B-9336-CCE07D54059B}" presName="bgRect" presStyleLbl="bgShp" presStyleIdx="1" presStyleCnt="3"/>
      <dgm:spPr/>
    </dgm:pt>
    <dgm:pt modelId="{79371DB1-349D-4708-AA03-052B88EE9055}" type="pres">
      <dgm:prSet presAssocID="{BB60E5F2-F85A-484B-9336-CCE07D5405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2127368D-C668-42A3-AF15-89497221304D}" type="pres">
      <dgm:prSet presAssocID="{BB60E5F2-F85A-484B-9336-CCE07D54059B}" presName="spaceRect" presStyleCnt="0"/>
      <dgm:spPr/>
    </dgm:pt>
    <dgm:pt modelId="{E44408DD-51F5-4321-A4B2-51FA1958D381}" type="pres">
      <dgm:prSet presAssocID="{BB60E5F2-F85A-484B-9336-CCE07D54059B}" presName="parTx" presStyleLbl="revTx" presStyleIdx="1" presStyleCnt="3">
        <dgm:presLayoutVars>
          <dgm:chMax val="0"/>
          <dgm:chPref val="0"/>
        </dgm:presLayoutVars>
      </dgm:prSet>
      <dgm:spPr/>
    </dgm:pt>
    <dgm:pt modelId="{574F2A20-CCB1-4109-A828-E3B130CBBCD4}" type="pres">
      <dgm:prSet presAssocID="{74B610DA-73DB-48E6-B85D-0EB625CC29B2}" presName="sibTrans" presStyleCnt="0"/>
      <dgm:spPr/>
    </dgm:pt>
    <dgm:pt modelId="{5296BCF2-E334-4D5D-BCF9-FFB68924B8B0}" type="pres">
      <dgm:prSet presAssocID="{AC0D9B79-96D7-4225-ACC1-9308EDC6F295}" presName="compNode" presStyleCnt="0"/>
      <dgm:spPr/>
    </dgm:pt>
    <dgm:pt modelId="{675B7F5D-6558-4E44-AFE3-A499AAB30DC2}" type="pres">
      <dgm:prSet presAssocID="{AC0D9B79-96D7-4225-ACC1-9308EDC6F295}" presName="bgRect" presStyleLbl="bgShp" presStyleIdx="2" presStyleCnt="3"/>
      <dgm:spPr/>
    </dgm:pt>
    <dgm:pt modelId="{30997A40-13A0-4E21-91E7-579BD9DA9FD1}" type="pres">
      <dgm:prSet presAssocID="{AC0D9B79-96D7-4225-ACC1-9308EDC6F2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54EF1DF-8FD5-49D8-99F9-A0B6D35812E7}" type="pres">
      <dgm:prSet presAssocID="{AC0D9B79-96D7-4225-ACC1-9308EDC6F295}" presName="spaceRect" presStyleCnt="0"/>
      <dgm:spPr/>
    </dgm:pt>
    <dgm:pt modelId="{4880F26C-C63D-471B-BC11-03C614B8C57A}" type="pres">
      <dgm:prSet presAssocID="{AC0D9B79-96D7-4225-ACC1-9308EDC6F29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57B1E48-07D0-4CE6-A392-A68016A962F1}" srcId="{6D212DE2-1CCF-492A-A636-E35ACFEFC8A9}" destId="{605D6E8A-6913-47EA-A753-767FBAA82B50}" srcOrd="0" destOrd="0" parTransId="{EE5D2576-7896-4539-9C10-EBAD267E50E4}" sibTransId="{7282E74A-1E57-47D0-9FA3-3E90A8B274A8}"/>
    <dgm:cxn modelId="{B236646B-CB8F-41C8-BDF0-388F78D76B2F}" type="presOf" srcId="{BB60E5F2-F85A-484B-9336-CCE07D54059B}" destId="{E44408DD-51F5-4321-A4B2-51FA1958D381}" srcOrd="0" destOrd="0" presId="urn:microsoft.com/office/officeart/2018/2/layout/IconVerticalSolidList"/>
    <dgm:cxn modelId="{661B5086-9B34-4298-A280-439A59447AFF}" type="presOf" srcId="{6D212DE2-1CCF-492A-A636-E35ACFEFC8A9}" destId="{9596AFBB-E38F-4EC2-8AD3-56B0231635E5}" srcOrd="0" destOrd="0" presId="urn:microsoft.com/office/officeart/2018/2/layout/IconVerticalSolidList"/>
    <dgm:cxn modelId="{F93AB091-7B60-4439-9C64-B04BF706A649}" type="presOf" srcId="{605D6E8A-6913-47EA-A753-767FBAA82B50}" destId="{B63C6716-B388-4236-8363-C5F8AE2BED4B}" srcOrd="0" destOrd="0" presId="urn:microsoft.com/office/officeart/2018/2/layout/IconVerticalSolidList"/>
    <dgm:cxn modelId="{D26BE4A7-0BA0-4269-8A09-FA462F1EC076}" srcId="{6D212DE2-1CCF-492A-A636-E35ACFEFC8A9}" destId="{BB60E5F2-F85A-484B-9336-CCE07D54059B}" srcOrd="1" destOrd="0" parTransId="{E237B362-C1F5-45B4-A54E-AEF5D5D4F39B}" sibTransId="{74B610DA-73DB-48E6-B85D-0EB625CC29B2}"/>
    <dgm:cxn modelId="{C9F6ACD9-2EAE-4CBC-9389-C324D8798522}" type="presOf" srcId="{AC0D9B79-96D7-4225-ACC1-9308EDC6F295}" destId="{4880F26C-C63D-471B-BC11-03C614B8C57A}" srcOrd="0" destOrd="0" presId="urn:microsoft.com/office/officeart/2018/2/layout/IconVerticalSolidList"/>
    <dgm:cxn modelId="{3CC227FE-BB36-44CF-A81E-EBB9C91F5BA2}" srcId="{6D212DE2-1CCF-492A-A636-E35ACFEFC8A9}" destId="{AC0D9B79-96D7-4225-ACC1-9308EDC6F295}" srcOrd="2" destOrd="0" parTransId="{CA0B17D0-3098-40B1-B281-5C67C6DAA12C}" sibTransId="{AE46CA63-4F19-4B2D-89F5-A4748CB72C8B}"/>
    <dgm:cxn modelId="{2D0EFB5F-657E-4705-82BB-50456097CC1B}" type="presParOf" srcId="{9596AFBB-E38F-4EC2-8AD3-56B0231635E5}" destId="{3BC4FBB7-6E97-431B-8AD3-5CD0C957107E}" srcOrd="0" destOrd="0" presId="urn:microsoft.com/office/officeart/2018/2/layout/IconVerticalSolidList"/>
    <dgm:cxn modelId="{E5879163-BDFB-4661-9494-D1A3E70B7BD5}" type="presParOf" srcId="{3BC4FBB7-6E97-431B-8AD3-5CD0C957107E}" destId="{16D69A29-0E42-4437-931E-2D9C9C9E555A}" srcOrd="0" destOrd="0" presId="urn:microsoft.com/office/officeart/2018/2/layout/IconVerticalSolidList"/>
    <dgm:cxn modelId="{270953B8-C8E5-4C36-B659-32ABDE4FD9A1}" type="presParOf" srcId="{3BC4FBB7-6E97-431B-8AD3-5CD0C957107E}" destId="{51D07789-9AF1-4FD5-BA31-E48A57C14AA8}" srcOrd="1" destOrd="0" presId="urn:microsoft.com/office/officeart/2018/2/layout/IconVerticalSolidList"/>
    <dgm:cxn modelId="{DE1EA46F-1D58-4087-A1D7-B5E6C2A5405B}" type="presParOf" srcId="{3BC4FBB7-6E97-431B-8AD3-5CD0C957107E}" destId="{D6562558-6ADB-4AB3-AE78-3C24D0FD3FBD}" srcOrd="2" destOrd="0" presId="urn:microsoft.com/office/officeart/2018/2/layout/IconVerticalSolidList"/>
    <dgm:cxn modelId="{9B536C39-05D5-4E8F-B77D-41C9FF7D5158}" type="presParOf" srcId="{3BC4FBB7-6E97-431B-8AD3-5CD0C957107E}" destId="{B63C6716-B388-4236-8363-C5F8AE2BED4B}" srcOrd="3" destOrd="0" presId="urn:microsoft.com/office/officeart/2018/2/layout/IconVerticalSolidList"/>
    <dgm:cxn modelId="{E816502C-895B-4FBC-8E45-C479850FA456}" type="presParOf" srcId="{9596AFBB-E38F-4EC2-8AD3-56B0231635E5}" destId="{3BEB7C5E-FD71-4F5B-A654-27461EE51963}" srcOrd="1" destOrd="0" presId="urn:microsoft.com/office/officeart/2018/2/layout/IconVerticalSolidList"/>
    <dgm:cxn modelId="{E9E8EB3A-6E72-4DFC-A455-C6BDD7D932DF}" type="presParOf" srcId="{9596AFBB-E38F-4EC2-8AD3-56B0231635E5}" destId="{60DBB964-0B8E-4432-9DC5-C911B437A7A4}" srcOrd="2" destOrd="0" presId="urn:microsoft.com/office/officeart/2018/2/layout/IconVerticalSolidList"/>
    <dgm:cxn modelId="{CD098F5C-1669-4E6B-9EDC-A7C7AB9F03FD}" type="presParOf" srcId="{60DBB964-0B8E-4432-9DC5-C911B437A7A4}" destId="{2968D6FD-D350-4AFC-A965-6E9DFD802A34}" srcOrd="0" destOrd="0" presId="urn:microsoft.com/office/officeart/2018/2/layout/IconVerticalSolidList"/>
    <dgm:cxn modelId="{5AE48F1E-84EC-40E3-9652-E7878641C36C}" type="presParOf" srcId="{60DBB964-0B8E-4432-9DC5-C911B437A7A4}" destId="{79371DB1-349D-4708-AA03-052B88EE9055}" srcOrd="1" destOrd="0" presId="urn:microsoft.com/office/officeart/2018/2/layout/IconVerticalSolidList"/>
    <dgm:cxn modelId="{5BB1E60C-8B23-4E7E-9FC3-1D4426946FFE}" type="presParOf" srcId="{60DBB964-0B8E-4432-9DC5-C911B437A7A4}" destId="{2127368D-C668-42A3-AF15-89497221304D}" srcOrd="2" destOrd="0" presId="urn:microsoft.com/office/officeart/2018/2/layout/IconVerticalSolidList"/>
    <dgm:cxn modelId="{99946584-326A-497F-B0D3-EC0791DD9AB3}" type="presParOf" srcId="{60DBB964-0B8E-4432-9DC5-C911B437A7A4}" destId="{E44408DD-51F5-4321-A4B2-51FA1958D381}" srcOrd="3" destOrd="0" presId="urn:microsoft.com/office/officeart/2018/2/layout/IconVerticalSolidList"/>
    <dgm:cxn modelId="{C2F8AFE5-BDD6-4CA3-BDC0-3EED222BC3F5}" type="presParOf" srcId="{9596AFBB-E38F-4EC2-8AD3-56B0231635E5}" destId="{574F2A20-CCB1-4109-A828-E3B130CBBCD4}" srcOrd="3" destOrd="0" presId="urn:microsoft.com/office/officeart/2018/2/layout/IconVerticalSolidList"/>
    <dgm:cxn modelId="{CB1814CE-8DC0-4FC9-B782-317566D140AE}" type="presParOf" srcId="{9596AFBB-E38F-4EC2-8AD3-56B0231635E5}" destId="{5296BCF2-E334-4D5D-BCF9-FFB68924B8B0}" srcOrd="4" destOrd="0" presId="urn:microsoft.com/office/officeart/2018/2/layout/IconVerticalSolidList"/>
    <dgm:cxn modelId="{1540E60F-F0C4-4BAF-8B05-88EF7E867A31}" type="presParOf" srcId="{5296BCF2-E334-4D5D-BCF9-FFB68924B8B0}" destId="{675B7F5D-6558-4E44-AFE3-A499AAB30DC2}" srcOrd="0" destOrd="0" presId="urn:microsoft.com/office/officeart/2018/2/layout/IconVerticalSolidList"/>
    <dgm:cxn modelId="{166EA010-371E-47AC-8A1C-10167AF80628}" type="presParOf" srcId="{5296BCF2-E334-4D5D-BCF9-FFB68924B8B0}" destId="{30997A40-13A0-4E21-91E7-579BD9DA9FD1}" srcOrd="1" destOrd="0" presId="urn:microsoft.com/office/officeart/2018/2/layout/IconVerticalSolidList"/>
    <dgm:cxn modelId="{C83762DC-D6E7-468C-9A83-48FC0333E99B}" type="presParOf" srcId="{5296BCF2-E334-4D5D-BCF9-FFB68924B8B0}" destId="{E54EF1DF-8FD5-49D8-99F9-A0B6D35812E7}" srcOrd="2" destOrd="0" presId="urn:microsoft.com/office/officeart/2018/2/layout/IconVerticalSolidList"/>
    <dgm:cxn modelId="{02CF7D58-812E-4EDC-A288-A92A388B0D6F}" type="presParOf" srcId="{5296BCF2-E334-4D5D-BCF9-FFB68924B8B0}" destId="{4880F26C-C63D-471B-BC11-03C614B8C5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69A29-0E42-4437-931E-2D9C9C9E555A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07789-9AF1-4FD5-BA31-E48A57C14AA8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C6716-B388-4236-8363-C5F8AE2BED4B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OpenAI Gym Environments</a:t>
          </a:r>
          <a:endParaRPr lang="en-US" sz="2500" kern="1200" dirty="0"/>
        </a:p>
      </dsp:txBody>
      <dsp:txXfrm>
        <a:off x="1844034" y="682"/>
        <a:ext cx="4401230" cy="1596566"/>
      </dsp:txXfrm>
    </dsp:sp>
    <dsp:sp modelId="{2968D6FD-D350-4AFC-A965-6E9DFD802A34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71DB1-349D-4708-AA03-052B88EE9055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408DD-51F5-4321-A4B2-51FA1958D381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Actor Training</a:t>
          </a:r>
          <a:endParaRPr lang="en-US" sz="2500" kern="1200"/>
        </a:p>
      </dsp:txBody>
      <dsp:txXfrm>
        <a:off x="1844034" y="1996390"/>
        <a:ext cx="4401230" cy="1596566"/>
      </dsp:txXfrm>
    </dsp:sp>
    <dsp:sp modelId="{675B7F5D-6558-4E44-AFE3-A499AAB30DC2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97A40-13A0-4E21-91E7-579BD9DA9FD1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F26C-C63D-471B-BC11-03C614B8C57A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Model Evaluation</a:t>
          </a:r>
          <a:endParaRPr lang="en-US" sz="2500" kern="1200"/>
        </a:p>
      </dsp:txBody>
      <dsp:txXfrm>
        <a:off x="1844034" y="3992098"/>
        <a:ext cx="4401230" cy="1596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56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Subfield of AI – accessible to non experts – user friendly interfaces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Interactive Interfaces – feedback and guidance – Interpretability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Image &amp; speech recognition – NLP – Predictive modeling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Easy to use, but not as accurate or powerful – quality dependent on data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Abuse of models – misuse of 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Model makes decision in environment 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 actions to maximize reward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Trial and error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Good at playing games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be trained to take actions in the real world</a:t>
            </a:r>
          </a:p>
          <a:p>
            <a:pPr marL="171450" indent="-171450">
              <a:buFontTx/>
              <a:buChar char="-"/>
            </a:pPr>
            <a:r>
              <a:rPr lang="en-US" dirty="0"/>
              <a:t>Unsupervised learning – not a lot of external data required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Long training time, computationally intensive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to design reward function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Unpredictable results as it learned from trial and error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2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Agent – Environment – State – Action – Reward – Policy – Value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10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Vfunc</a:t>
            </a:r>
            <a:r>
              <a:rPr lang="en-US" dirty="0"/>
              <a:t> to evaluate the quality of different states and actions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Iteratively update </a:t>
            </a:r>
            <a:r>
              <a:rPr lang="en-US" dirty="0" err="1"/>
              <a:t>Vfunc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2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56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Choice depends on goals and interests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2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Created various algorithm and trained models in several environments</a:t>
            </a:r>
          </a:p>
          <a:p>
            <a:pPr marL="0" indent="0">
              <a:buFontTx/>
              <a:buNone/>
            </a:pPr>
            <a:r>
              <a:rPr lang="en-US" dirty="0"/>
              <a:t>- Experimenting with parameters for model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58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Gym interface is quite static</a:t>
            </a:r>
          </a:p>
          <a:p>
            <a:pPr marL="171450" indent="-171450">
              <a:buFontTx/>
              <a:buChar char="-"/>
            </a:pPr>
            <a:r>
              <a:rPr lang="en-US" dirty="0"/>
              <a:t>Long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real time adjustments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Planning a teaching 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4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Teachable 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Mateusz Mierzejek</a:t>
            </a:r>
          </a:p>
          <a:p>
            <a:endParaRPr lang="nl-NL" dirty="0"/>
          </a:p>
          <a:p>
            <a:r>
              <a:rPr lang="nl-NL" dirty="0"/>
              <a:t>15/12/2022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Preliminary Results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1959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Teachable 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1959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ext Placeholder 3">
            <a:extLst>
              <a:ext uri="{FF2B5EF4-FFF2-40B4-BE49-F238E27FC236}">
                <a16:creationId xmlns:a16="http://schemas.microsoft.com/office/drawing/2014/main" id="{7494639A-E12C-915A-BE5D-C234E578EA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68589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39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1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D33B50-DCFC-4FC8-86E6-220C10042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!!Rectangle">
            <a:extLst>
              <a:ext uri="{FF2B5EF4-FFF2-40B4-BE49-F238E27FC236}">
                <a16:creationId xmlns:a16="http://schemas.microsoft.com/office/drawing/2014/main" id="{B0C822EA-49C6-4B57-89F4-2F6A5436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1" name="Picture 10" descr="Kettlebells on the floor">
            <a:extLst>
              <a:ext uri="{FF2B5EF4-FFF2-40B4-BE49-F238E27FC236}">
                <a16:creationId xmlns:a16="http://schemas.microsoft.com/office/drawing/2014/main" id="{4F29A30E-D2A9-5EA2-1049-0262AE1D5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6947" b="8783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267" y="698643"/>
            <a:ext cx="5926905" cy="51897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Dynamic Training </a:t>
            </a:r>
            <a:br>
              <a:rPr lang="en-US" sz="6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&amp;Teaching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Teachable ML</a:t>
            </a:r>
          </a:p>
        </p:txBody>
      </p:sp>
      <p:sp>
        <p:nvSpPr>
          <p:cNvPr id="2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0016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796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4476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7" name="Straight Connector">
            <a:extLst>
              <a:ext uri="{FF2B5EF4-FFF2-40B4-BE49-F238E27FC236}">
                <a16:creationId xmlns:a16="http://schemas.microsoft.com/office/drawing/2014/main" id="{C27ECE09-20A7-4AE8-973B-F66776C11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0721" y="3548094"/>
            <a:ext cx="4124758" cy="19469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 err="1">
                <a:solidFill>
                  <a:srgbClr val="FFFFFF"/>
                </a:solidFill>
              </a:rPr>
              <a:t>OpenAI</a:t>
            </a:r>
            <a:r>
              <a:rPr lang="en-US" dirty="0">
                <a:solidFill>
                  <a:srgbClr val="FFFFFF"/>
                </a:solidFill>
              </a:rPr>
              <a:t> Gym Interfacing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Difficulties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Teaching Methodology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5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Fast Training Models</a:t>
            </a:r>
          </a:p>
          <a:p>
            <a:endParaRPr lang="en-US" dirty="0"/>
          </a:p>
          <a:p>
            <a:r>
              <a:rPr lang="en-US" dirty="0"/>
              <a:t>Tensor-board Integration</a:t>
            </a:r>
          </a:p>
          <a:p>
            <a:endParaRPr lang="en-US" dirty="0"/>
          </a:p>
          <a:p>
            <a:r>
              <a:rPr lang="en-US" dirty="0"/>
              <a:t>Visualize Training</a:t>
            </a:r>
          </a:p>
          <a:p>
            <a:endParaRPr lang="en-US" dirty="0"/>
          </a:p>
          <a:p>
            <a:r>
              <a:rPr lang="en-US" dirty="0"/>
              <a:t>Hyperparameter Tuning</a:t>
            </a:r>
          </a:p>
          <a:p>
            <a:endParaRPr lang="en-US" dirty="0"/>
          </a:p>
          <a:p>
            <a:r>
              <a:rPr lang="en-US" dirty="0"/>
              <a:t>From CLI to </a:t>
            </a:r>
            <a:r>
              <a:rPr lang="en-US" dirty="0" err="1"/>
              <a:t>PyGUI</a:t>
            </a:r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339" b="8339"/>
          <a:stretch/>
        </p:blipFill>
        <p:spPr>
          <a:xfrm>
            <a:off x="283464" y="3108960"/>
            <a:ext cx="5221224" cy="3447288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2008" r="12008"/>
          <a:stretch/>
        </p:blipFill>
        <p:spPr>
          <a:xfrm>
            <a:off x="283464" y="301752"/>
            <a:ext cx="2459736" cy="2505456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1361" r="11361"/>
          <a:stretch/>
        </p:blipFill>
        <p:spPr>
          <a:xfrm>
            <a:off x="3044952" y="301752"/>
            <a:ext cx="2459736" cy="2505456"/>
          </a:xfr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Teachable ML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Teachable ml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67" r="16667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3286" t="-98" r="-851" b="10808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Mateusz Mierzejek</a:t>
            </a:r>
          </a:p>
          <a:p>
            <a:r>
              <a:rPr lang="en-US" dirty="0"/>
              <a:t>imattdesign@gmail.com</a:t>
            </a:r>
          </a:p>
          <a:p>
            <a:r>
              <a:rPr lang="en-US" dirty="0" err="1"/>
              <a:t>imatt.space</a:t>
            </a:r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169" b="13169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9922" b="19922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420" y="585216"/>
            <a:ext cx="6763388" cy="2276856"/>
          </a:xfrm>
        </p:spPr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br>
              <a:rPr lang="en-US" b="1" cap="all" spc="400" dirty="0">
                <a:solidFill>
                  <a:schemeClr val="bg1"/>
                </a:solidFill>
                <a:latin typeface="+mn-lt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Introduction</a:t>
            </a:r>
          </a:p>
          <a:p>
            <a:pPr algn="r"/>
            <a:endParaRPr lang="en-US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/>
              <a:t>Reinforced Learning</a:t>
            </a:r>
          </a:p>
          <a:p>
            <a:pPr algn="r"/>
            <a:endParaRPr lang="en-US" sz="2400" dirty="0"/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Technical Details</a:t>
            </a:r>
          </a:p>
          <a:p>
            <a:pPr algn="r"/>
            <a:endParaRPr lang="en-US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/>
              <a:t>First Steps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1399340" y="2542214"/>
            <a:ext cx="4004455" cy="3730570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Teachable ML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Introduction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/>
              <a:t>Innovation</a:t>
            </a:r>
          </a:p>
          <a:p>
            <a:r>
              <a:rPr lang="nl-NL" sz="2400" dirty="0"/>
              <a:t>Application</a:t>
            </a:r>
          </a:p>
          <a:p>
            <a:r>
              <a:rPr lang="nl-NL" sz="2400" dirty="0"/>
              <a:t>Limitations</a:t>
            </a:r>
          </a:p>
          <a:p>
            <a:r>
              <a:rPr lang="nl-NL" sz="2400" dirty="0"/>
              <a:t>Ethics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Teachable ML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D0E66-DB14-47CD-97CF-6325346B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73" b="2273"/>
          <a:stretch/>
        </p:blipFill>
        <p:spPr>
          <a:xfrm>
            <a:off x="5444455" y="2126813"/>
            <a:ext cx="5137649" cy="39961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7">
            <a:extLst>
              <a:ext uri="{FF2B5EF4-FFF2-40B4-BE49-F238E27FC236}">
                <a16:creationId xmlns:a16="http://schemas.microsoft.com/office/drawing/2014/main" id="{64680660-7E23-4F0F-A679-BF913E9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37" name="Picture 23">
            <a:extLst>
              <a:ext uri="{FF2B5EF4-FFF2-40B4-BE49-F238E27FC236}">
                <a16:creationId xmlns:a16="http://schemas.microsoft.com/office/drawing/2014/main" id="{36498292-EAC2-377D-6108-D89E7C2751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4299" b="1745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7200" b="1" cap="all" spc="400" dirty="0">
                <a:solidFill>
                  <a:srgbClr val="FFFFFF"/>
                </a:solidFill>
                <a:latin typeface="+mn-lt"/>
              </a:rPr>
              <a:t>Reinforced learning</a:t>
            </a:r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Benefits &amp; Challenges</a:t>
            </a:r>
          </a:p>
        </p:txBody>
      </p:sp>
      <p:sp>
        <p:nvSpPr>
          <p:cNvPr id="3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1" name="Footer Placeholder 7">
            <a:extLst>
              <a:ext uri="{FF2B5EF4-FFF2-40B4-BE49-F238E27FC236}">
                <a16:creationId xmlns:a16="http://schemas.microsoft.com/office/drawing/2014/main" id="{AD419307-DC34-47CA-92DC-F888B4522533}"/>
              </a:ext>
            </a:extLst>
          </p:cNvPr>
          <p:cNvSpPr txBox="1">
            <a:spLocks/>
          </p:cNvSpPr>
          <p:nvPr/>
        </p:nvSpPr>
        <p:spPr>
          <a:xfrm rot="16200000">
            <a:off x="-816931" y="1647335"/>
            <a:ext cx="334609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200" b="1" cap="all" spc="100" dirty="0">
                <a:solidFill>
                  <a:srgbClr val="FFFFFF"/>
                </a:solidFill>
              </a:rPr>
              <a:t>Teachable ML</a:t>
            </a:r>
          </a:p>
        </p:txBody>
      </p:sp>
    </p:spTree>
    <p:extLst>
      <p:ext uri="{BB962C8B-B14F-4D97-AF65-F5344CB8AC3E}">
        <p14:creationId xmlns:p14="http://schemas.microsoft.com/office/powerpoint/2010/main" val="169997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 descr="A metal dumbell">
            <a:extLst>
              <a:ext uri="{FF2B5EF4-FFF2-40B4-BE49-F238E27FC236}">
                <a16:creationId xmlns:a16="http://schemas.microsoft.com/office/drawing/2014/main" id="{E985824A-11CD-4676-B1F7-E2646DCE2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3641" r="1" b="28920"/>
          <a:stretch/>
        </p:blipFill>
        <p:spPr>
          <a:xfrm>
            <a:off x="1" y="10"/>
            <a:ext cx="12183122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873" y="2271449"/>
            <a:ext cx="10088848" cy="3670098"/>
          </a:xfrm>
        </p:spPr>
        <p:txBody>
          <a:bodyPr anchor="b">
            <a:normAutofit/>
          </a:bodyPr>
          <a:lstStyle/>
          <a:p>
            <a:pPr algn="l"/>
            <a:r>
              <a:rPr lang="en-US" sz="6600" b="1" cap="all" spc="400" dirty="0">
                <a:solidFill>
                  <a:srgbClr val="FFFFFF"/>
                </a:solidFill>
                <a:latin typeface="+mn-lt"/>
              </a:rPr>
              <a:t>Technical Details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279" y="4742803"/>
            <a:ext cx="6751418" cy="239748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Terminology – Results – Algorithms - Environments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D06D817A-F8DD-4F52-8DC2-AE114100B1BC}"/>
              </a:ext>
            </a:extLst>
          </p:cNvPr>
          <p:cNvSpPr txBox="1">
            <a:spLocks/>
          </p:cNvSpPr>
          <p:nvPr/>
        </p:nvSpPr>
        <p:spPr>
          <a:xfrm>
            <a:off x="8462315" y="646692"/>
            <a:ext cx="334609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200" b="1" cap="all" spc="100" dirty="0">
                <a:solidFill>
                  <a:srgbClr val="FFFFFF"/>
                </a:solidFill>
              </a:rPr>
              <a:t>Teachable ML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A32B4-9E5E-4A16-A76F-4942CEFE6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br>
              <a:rPr lang="en-US" sz="4000" kern="1200" dirty="0">
                <a:latin typeface="+mj-lt"/>
                <a:ea typeface="+mj-ea"/>
                <a:cs typeface="+mj-cs"/>
              </a:rPr>
            </a:br>
            <a:r>
              <a:rPr lang="en-US" sz="4000" kern="1200" dirty="0">
                <a:latin typeface="+mj-lt"/>
                <a:ea typeface="+mj-ea"/>
                <a:cs typeface="+mj-cs"/>
              </a:rPr>
              <a:t>Terminology</a:t>
            </a:r>
            <a:br>
              <a:rPr lang="en-US" sz="4000" kern="1200" dirty="0">
                <a:latin typeface="+mj-lt"/>
                <a:ea typeface="+mj-ea"/>
                <a:cs typeface="+mj-cs"/>
              </a:rPr>
            </a:br>
            <a:br>
              <a:rPr lang="en-US" sz="4000" kern="1200" dirty="0">
                <a:latin typeface="+mj-lt"/>
                <a:ea typeface="+mj-ea"/>
                <a:cs typeface="+mj-cs"/>
              </a:rPr>
            </a:br>
            <a:br>
              <a:rPr lang="en-US" sz="4000" kern="1200" dirty="0">
                <a:latin typeface="+mj-lt"/>
                <a:ea typeface="+mj-ea"/>
                <a:cs typeface="+mj-cs"/>
              </a:rPr>
            </a:b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3E011-D0F9-4F39-AA8A-91B67D902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159" y="5170453"/>
            <a:ext cx="4076458" cy="99019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AD22EAC-258A-4319-9CF3-66B9569BCF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rcRect l="897" r="897"/>
          <a:stretch/>
        </p:blipFill>
        <p:spPr>
          <a:xfrm>
            <a:off x="5457027" y="-238741"/>
            <a:ext cx="6734973" cy="6857990"/>
          </a:xfrm>
          <a:prstGeom prst="rect">
            <a:avLst/>
          </a:prstGeom>
        </p:spPr>
      </p:pic>
      <p:sp>
        <p:nvSpPr>
          <p:cNvPr id="10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ooter Placeholder 7">
            <a:extLst>
              <a:ext uri="{FF2B5EF4-FFF2-40B4-BE49-F238E27FC236}">
                <a16:creationId xmlns:a16="http://schemas.microsoft.com/office/drawing/2014/main" id="{689FFD15-D896-46C5-BFFE-2889B36201DA}"/>
              </a:ext>
            </a:extLst>
          </p:cNvPr>
          <p:cNvSpPr txBox="1">
            <a:spLocks/>
          </p:cNvSpPr>
          <p:nvPr/>
        </p:nvSpPr>
        <p:spPr>
          <a:xfrm>
            <a:off x="-198478" y="6330520"/>
            <a:ext cx="334609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200" b="1" cap="all" spc="100" dirty="0">
                <a:solidFill>
                  <a:srgbClr val="FFFFFF"/>
                </a:solidFill>
              </a:rPr>
              <a:t>Teachable ML</a:t>
            </a:r>
          </a:p>
        </p:txBody>
      </p:sp>
    </p:spTree>
    <p:extLst>
      <p:ext uri="{BB962C8B-B14F-4D97-AF65-F5344CB8AC3E}">
        <p14:creationId xmlns:p14="http://schemas.microsoft.com/office/powerpoint/2010/main" val="8864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6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32" name="Picture 10">
            <a:extLst>
              <a:ext uri="{FF2B5EF4-FFF2-40B4-BE49-F238E27FC236}">
                <a16:creationId xmlns:a16="http://schemas.microsoft.com/office/drawing/2014/main" id="{3AB4CB0A-A16D-4A6F-79BA-12450FB10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1818" b="21932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381935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200" b="1" kern="1200" cap="all" spc="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 Driven</a:t>
            </a:r>
            <a:endParaRPr lang="en-US" sz="7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Teachable ML</a:t>
            </a:r>
          </a:p>
        </p:txBody>
      </p:sp>
      <p:sp>
        <p:nvSpPr>
          <p:cNvPr id="3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6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6617" y="3175552"/>
            <a:ext cx="5366041" cy="2809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dirty="0">
                <a:solidFill>
                  <a:srgbClr val="FFFFFF"/>
                </a:solidFill>
              </a:rPr>
              <a:t>Value Function</a:t>
            </a:r>
          </a:p>
          <a:p>
            <a:pPr algn="l"/>
            <a:endParaRPr lang="en-US" sz="2400" dirty="0">
              <a:solidFill>
                <a:srgbClr val="FFFFFF"/>
              </a:solidFill>
            </a:endParaRPr>
          </a:p>
          <a:p>
            <a:pPr algn="l"/>
            <a:r>
              <a:rPr lang="en-US" sz="2400" dirty="0">
                <a:solidFill>
                  <a:srgbClr val="FFFFFF"/>
                </a:solidFill>
              </a:rPr>
              <a:t>Optimal Policy</a:t>
            </a:r>
          </a:p>
          <a:p>
            <a:pPr algn="l"/>
            <a:endParaRPr lang="en-US" sz="2400" dirty="0">
              <a:solidFill>
                <a:srgbClr val="FFFFFF"/>
              </a:solidFill>
            </a:endParaRPr>
          </a:p>
          <a:p>
            <a:pPr algn="l"/>
            <a:r>
              <a:rPr lang="en-US" sz="2400" dirty="0">
                <a:solidFill>
                  <a:srgbClr val="FFFFFF"/>
                </a:solidFill>
              </a:rPr>
              <a:t>State, Action, Reward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22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b="1" kern="1200" cap="all" spc="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Algorithms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0">
            <a:extLst>
              <a:ext uri="{FF2B5EF4-FFF2-40B4-BE49-F238E27FC236}">
                <a16:creationId xmlns:a16="http://schemas.microsoft.com/office/drawing/2014/main" id="{3AB4CB0A-A16D-4A6F-79BA-12450FB10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46" r="1425" b="-3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Dynamic Programming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Policy Gradient Methods (PPO)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Monte Carlo Methods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Temporal Difference Learning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Actor-Critic Methods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Q-Learning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Deep Q-Learning (DQN)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Dueling Deep Q-Learning (DDQN)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Teachable 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1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680660-7E23-4F0F-A679-BF913E9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 descr="3D square and rectangle">
            <a:extLst>
              <a:ext uri="{FF2B5EF4-FFF2-40B4-BE49-F238E27FC236}">
                <a16:creationId xmlns:a16="http://schemas.microsoft.com/office/drawing/2014/main" id="{932705F0-25A2-55A7-BC8B-6E0856B86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0148" b="833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nl-NL" sz="6100" dirty="0">
                <a:solidFill>
                  <a:srgbClr val="FFFFFF"/>
                </a:solidFill>
              </a:rPr>
              <a:t>Environments</a:t>
            </a:r>
            <a:endParaRPr lang="en-US" sz="61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6232" y="1364663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nl-NL" dirty="0">
                <a:solidFill>
                  <a:srgbClr val="FFFFFF"/>
                </a:solidFill>
              </a:rPr>
              <a:t>Simulated</a:t>
            </a:r>
            <a:r>
              <a:rPr lang="en-US" dirty="0">
                <a:solidFill>
                  <a:srgbClr val="FFFFFF"/>
                </a:solidFill>
              </a:rPr>
              <a:t> – Video Games – Robotics</a:t>
            </a:r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5E61E245-5857-4688-A0EA-D0FA22B9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5221" y="3095743"/>
            <a:ext cx="5221224" cy="3322597"/>
          </a:xfrm>
          <a:prstGeom prst="cube">
            <a:avLst/>
          </a:prstGeom>
        </p:spPr>
      </p:pic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DA52636-B4FD-4AB6-82BA-75E437B9B3B1}"/>
              </a:ext>
            </a:extLst>
          </p:cNvPr>
          <p:cNvSpPr txBox="1">
            <a:spLocks/>
          </p:cNvSpPr>
          <p:nvPr/>
        </p:nvSpPr>
        <p:spPr>
          <a:xfrm rot="16200000">
            <a:off x="-816931" y="1647335"/>
            <a:ext cx="334609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200" b="1" cap="all" spc="100" dirty="0">
                <a:solidFill>
                  <a:srgbClr val="FFFFFF"/>
                </a:solidFill>
              </a:rPr>
              <a:t>Teachable ML</a:t>
            </a:r>
          </a:p>
        </p:txBody>
      </p:sp>
    </p:spTree>
    <p:extLst>
      <p:ext uri="{BB962C8B-B14F-4D97-AF65-F5344CB8AC3E}">
        <p14:creationId xmlns:p14="http://schemas.microsoft.com/office/powerpoint/2010/main" val="3596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{37CD4B9A-1D19-4E9C-A513-457BD459A858}tf89338750_win32</Template>
  <TotalTime>1210</TotalTime>
  <Words>350</Words>
  <Application>Microsoft Office PowerPoint</Application>
  <PresentationFormat>Widescreen</PresentationFormat>
  <Paragraphs>123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GradientUnivers</vt:lpstr>
      <vt:lpstr>Teachable machine learning</vt:lpstr>
      <vt:lpstr>Agenda </vt:lpstr>
      <vt:lpstr>Introduction</vt:lpstr>
      <vt:lpstr>Reinforced learning</vt:lpstr>
      <vt:lpstr>Technical Details</vt:lpstr>
      <vt:lpstr> Terminology   </vt:lpstr>
      <vt:lpstr>Result Driven</vt:lpstr>
      <vt:lpstr>Algorithms</vt:lpstr>
      <vt:lpstr>Environments</vt:lpstr>
      <vt:lpstr>Preliminary Results</vt:lpstr>
      <vt:lpstr>Dynamic Training  &amp;Teaching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Teachable machine learning</dc:title>
  <dc:creator>Mateusz Mierzejek</dc:creator>
  <cp:lastModifiedBy>Mateusz Mierzejek</cp:lastModifiedBy>
  <cp:revision>5</cp:revision>
  <dcterms:created xsi:type="dcterms:W3CDTF">2022-12-14T11:59:31Z</dcterms:created>
  <dcterms:modified xsi:type="dcterms:W3CDTF">2022-12-15T08:35:54Z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